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7" r:id="rId2"/>
    <p:sldId id="307" r:id="rId3"/>
    <p:sldId id="305" r:id="rId4"/>
    <p:sldId id="314" r:id="rId5"/>
    <p:sldId id="35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76"/>
    <p:restoredTop sz="96327"/>
  </p:normalViewPr>
  <p:slideViewPr>
    <p:cSldViewPr snapToGrid="0" snapToObjects="1">
      <p:cViewPr>
        <p:scale>
          <a:sx n="70" d="100"/>
          <a:sy n="70" d="100"/>
        </p:scale>
        <p:origin x="1272" y="1344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C6F0645-197D-B84F-B675-88DE6BD559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291617"/>
            <a:ext cx="3550507" cy="230751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2089539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3362941"/>
            <a:ext cx="5670619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F13B9-1247-F34B-A392-F9E28C093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302" y="2291617"/>
            <a:ext cx="1684454" cy="229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9A93-1F8F-3447-A5DD-76B2726A6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530" y="0"/>
            <a:ext cx="710973" cy="22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3C822-ADCD-2D46-9609-52E133B6A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376" y="4586288"/>
            <a:ext cx="1407458" cy="2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973433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Ac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2543833"/>
            <a:ext cx="5670619" cy="27653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 would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2CA02-5619-624F-A973-2319DAB02C15}"/>
              </a:ext>
            </a:extLst>
          </p:cNvPr>
          <p:cNvSpPr/>
          <p:nvPr userDrawn="1"/>
        </p:nvSpPr>
        <p:spPr>
          <a:xfrm>
            <a:off x="6266046" y="5515276"/>
            <a:ext cx="365760" cy="1342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D2F0AF-EA09-B44A-BA29-1E0081E85CDB}"/>
              </a:ext>
            </a:extLst>
          </p:cNvPr>
          <p:cNvCxnSpPr>
            <a:cxnSpLocks/>
          </p:cNvCxnSpPr>
          <p:nvPr userDrawn="1"/>
        </p:nvCxnSpPr>
        <p:spPr>
          <a:xfrm>
            <a:off x="6035675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423A92-648F-B041-B3DE-B949C6337207}"/>
              </a:ext>
            </a:extLst>
          </p:cNvPr>
          <p:cNvCxnSpPr>
            <a:cxnSpLocks/>
          </p:cNvCxnSpPr>
          <p:nvPr userDrawn="1"/>
        </p:nvCxnSpPr>
        <p:spPr>
          <a:xfrm>
            <a:off x="6782172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B39B04-92E5-BF44-A749-1972D25D3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AE0ADC-615D-6448-A454-8E3BFDFE3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0" b="10407"/>
          <a:stretch/>
        </p:blipFill>
        <p:spPr>
          <a:xfrm>
            <a:off x="1874133" y="0"/>
            <a:ext cx="8508357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9262" y="2201937"/>
            <a:ext cx="5809126" cy="34176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lang="en-AU" sz="2900" smtClean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599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1768779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121720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263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28" r:id="rId11"/>
    <p:sldLayoutId id="2147483688" r:id="rId12"/>
    <p:sldLayoutId id="2147483729" r:id="rId13"/>
    <p:sldLayoutId id="2147483720" r:id="rId14"/>
    <p:sldLayoutId id="2147483703" r:id="rId15"/>
    <p:sldLayoutId id="2147483727" r:id="rId16"/>
    <p:sldLayoutId id="2147483721" r:id="rId17"/>
    <p:sldLayoutId id="2147483723" r:id="rId18"/>
    <p:sldLayoutId id="2147483724" r:id="rId19"/>
    <p:sldLayoutId id="2147483722" r:id="rId20"/>
    <p:sldLayoutId id="2147483725" r:id="rId21"/>
    <p:sldLayoutId id="2147483730" r:id="rId22"/>
    <p:sldLayoutId id="2147483731" r:id="rId23"/>
    <p:sldLayoutId id="214748373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Delayed gratification, spread and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7227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39DA-5E80-594E-B247-A963410E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Utility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DCA2E-0BED-7840-80D9-1DE2AA994E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AU" sz="2400" dirty="0">
                <a:solidFill>
                  <a:schemeClr val="tx1"/>
                </a:solidFill>
              </a:rPr>
              <a:t>All that matters is maximizing the </a:t>
            </a:r>
            <a:r>
              <a:rPr lang="en-AU" sz="2400" i="1" dirty="0">
                <a:solidFill>
                  <a:schemeClr val="tx1"/>
                </a:solidFill>
              </a:rPr>
              <a:t>sum </a:t>
            </a:r>
            <a:r>
              <a:rPr lang="en-AU" sz="2400" dirty="0">
                <a:solidFill>
                  <a:schemeClr val="tx1"/>
                </a:solidFill>
              </a:rPr>
              <a:t>of discounted utilities. Decision makers are assumed to have no preference for the distribution of utilities.</a:t>
            </a:r>
            <a:endParaRPr lang="en-A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584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person holding a book&#10;&#10;Description automatically generated">
            <a:extLst>
              <a:ext uri="{FF2B5EF4-FFF2-40B4-BE49-F238E27FC236}">
                <a16:creationId xmlns:a16="http://schemas.microsoft.com/office/drawing/2014/main" id="{D31CDC34-E40D-D7D8-8EDC-3CF3832D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4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sitting at a table&#10;&#10;Description automatically generated">
            <a:extLst>
              <a:ext uri="{FF2B5EF4-FFF2-40B4-BE49-F238E27FC236}">
                <a16:creationId xmlns:a16="http://schemas.microsoft.com/office/drawing/2014/main" id="{4CE0919E-66A0-7294-0FE9-25EE6AF2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8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ine drawing of food on plates&#10;&#10;Description automatically generated">
            <a:extLst>
              <a:ext uri="{FF2B5EF4-FFF2-40B4-BE49-F238E27FC236}">
                <a16:creationId xmlns:a16="http://schemas.microsoft.com/office/drawing/2014/main" id="{ADE3C600-F963-E454-6932-EB8281B2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2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1794</TotalTime>
  <Words>39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 Theme</vt:lpstr>
      <vt:lpstr>PowerPoint Presentation</vt:lpstr>
      <vt:lpstr>Utility independence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35</cp:revision>
  <dcterms:created xsi:type="dcterms:W3CDTF">2022-02-14T06:08:26Z</dcterms:created>
  <dcterms:modified xsi:type="dcterms:W3CDTF">2025-08-20T00:07:05Z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